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256" r:id="rId2"/>
    <p:sldId id="257" r:id="rId3"/>
    <p:sldId id="264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660"/>
  </p:normalViewPr>
  <p:slideViewPr>
    <p:cSldViewPr>
      <p:cViewPr>
        <p:scale>
          <a:sx n="75" d="100"/>
          <a:sy n="75" d="100"/>
        </p:scale>
        <p:origin x="1978" y="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815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34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689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7673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483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478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956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157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879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35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20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58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79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03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34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07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45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0CF8DF6-A456-4FC4-A94E-A46016C987B9}" type="datetimeFigureOut">
              <a:rPr lang="cs-CZ" smtClean="0"/>
              <a:pPr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42A9132-EEAC-4A32-A440-8F3B775B22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38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  <p:sldLayoutId id="2147483835" r:id="rId17"/>
    <p:sldLayoutId id="214748383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AF098FF4-C676-4C54-AA6F-7A98FD419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2348880"/>
            <a:ext cx="7773338" cy="2088232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Složité souvětí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92888" cy="936104"/>
          </a:xfrm>
        </p:spPr>
        <p:txBody>
          <a:bodyPr>
            <a:normAutofit/>
          </a:bodyPr>
          <a:lstStyle/>
          <a:p>
            <a:pPr algn="ctr"/>
            <a:r>
              <a:rPr lang="cs-CZ" sz="4400" b="1" cap="none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Složité souvětí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040560"/>
          </a:xfrm>
        </p:spPr>
        <p:txBody>
          <a:bodyPr>
            <a:normAutofit lnSpcReduction="10000"/>
          </a:bodyPr>
          <a:lstStyle/>
          <a:p>
            <a:r>
              <a:rPr lang="cs-CZ" sz="32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souvětí</a:t>
            </a:r>
            <a:r>
              <a:rPr lang="cs-CZ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skládající se ze 3 a více vět </a:t>
            </a:r>
          </a:p>
          <a:p>
            <a:r>
              <a:rPr lang="cs-CZ" sz="32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stavba složitého souvětí je různá podle toho, z kterých vět se skládá a jaké jsou vztahy mezi jednotlivými větami </a:t>
            </a:r>
          </a:p>
          <a:p>
            <a:r>
              <a:rPr lang="cs-CZ" sz="32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souvětí obsahující více než jednu větu hlavní je souřadné</a:t>
            </a:r>
          </a:p>
          <a:p>
            <a:r>
              <a:rPr lang="cs-CZ" sz="32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souvětí obsahující pouze jednu hlavní větu je podřadné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92888" cy="936104"/>
          </a:xfrm>
        </p:spPr>
        <p:txBody>
          <a:bodyPr>
            <a:normAutofit/>
          </a:bodyPr>
          <a:lstStyle/>
          <a:p>
            <a:pPr algn="ctr"/>
            <a:r>
              <a:rPr lang="cs-CZ" sz="4400" b="1" cap="none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040560"/>
          </a:xfrm>
        </p:spPr>
        <p:txBody>
          <a:bodyPr>
            <a:normAutofit/>
          </a:bodyPr>
          <a:lstStyle/>
          <a:p>
            <a:r>
              <a:rPr lang="cs-CZ" altLang="cs-CZ" sz="32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urči a označ počet vět v souvětí</a:t>
            </a:r>
          </a:p>
          <a:p>
            <a:r>
              <a:rPr lang="cs-CZ" altLang="cs-CZ" sz="32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urči věty hlavní a vedlejší</a:t>
            </a:r>
          </a:p>
          <a:p>
            <a:r>
              <a:rPr lang="cs-CZ" altLang="cs-CZ" sz="32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urči druh vedlejších vět </a:t>
            </a:r>
          </a:p>
          <a:p>
            <a:r>
              <a:rPr lang="cs-CZ" altLang="cs-CZ" sz="32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urči významové poměry mezi souřadně spojenými větami</a:t>
            </a:r>
          </a:p>
          <a:p>
            <a:r>
              <a:rPr lang="cs-CZ" altLang="cs-CZ" sz="32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urči druh souvětí</a:t>
            </a:r>
          </a:p>
          <a:p>
            <a:r>
              <a:rPr lang="cs-CZ" altLang="cs-CZ" sz="32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graficky znázorni souvětí</a:t>
            </a:r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71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856105"/>
          </a:xfrm>
        </p:spPr>
        <p:txBody>
          <a:bodyPr>
            <a:normAutofit/>
          </a:bodyPr>
          <a:lstStyle/>
          <a:p>
            <a:pPr algn="ctr"/>
            <a:r>
              <a:rPr lang="cs-CZ" sz="4400" b="1" cap="none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Procvičování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742" y="1474624"/>
            <a:ext cx="8470738" cy="4978712"/>
          </a:xfrm>
        </p:spPr>
        <p:txBody>
          <a:bodyPr>
            <a:normAutofit/>
          </a:bodyPr>
          <a:lstStyle/>
          <a:p>
            <a:r>
              <a:rPr lang="cs-CZ" sz="24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Kamila jela do zaměstnání a odpracovala celé dopoledne, ale zdálo se jí to příliš dlouhé, jelikož byla nachlazená.</a:t>
            </a:r>
          </a:p>
          <a:p>
            <a:pPr>
              <a:buNone/>
            </a:pPr>
            <a:endParaRPr lang="cs-CZ" sz="800" i="1" cap="none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400" b="1" i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Znázorni souvětí graficky, urči počet vět, poměr mezi </a:t>
            </a:r>
          </a:p>
          <a:p>
            <a:pPr>
              <a:buNone/>
            </a:pPr>
            <a:r>
              <a:rPr lang="cs-CZ" sz="2400" b="1" i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větami hlavními nebo vedlejšími (pokud je to možné), druh VV  a </a:t>
            </a:r>
          </a:p>
          <a:p>
            <a:pPr>
              <a:buNone/>
            </a:pPr>
            <a:r>
              <a:rPr lang="cs-CZ" sz="2400" b="1" i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druh souvětí.</a:t>
            </a:r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/>
              <a:t>		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1520" y="4611231"/>
            <a:ext cx="50760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1 VH 	a   2VH  , ale 3 VH</a:t>
            </a:r>
          </a:p>
          <a:p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          	       jelikož 4VV</a:t>
            </a: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96136" y="4221088"/>
            <a:ext cx="305609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1. a 2. VH – slučovací</a:t>
            </a:r>
          </a:p>
          <a:p>
            <a:pPr marL="342900" indent="-342900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2. a 3. VH – odporovací</a:t>
            </a:r>
          </a:p>
          <a:p>
            <a:pPr marL="342900" indent="-342900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4. VV – příčinná</a:t>
            </a:r>
          </a:p>
          <a:p>
            <a:pPr marL="342900" indent="-342900"/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souvětí souřadné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8D21110-4125-4E86-8176-D1DC959C8E4E}"/>
              </a:ext>
            </a:extLst>
          </p:cNvPr>
          <p:cNvCxnSpPr>
            <a:cxnSpLocks/>
          </p:cNvCxnSpPr>
          <p:nvPr/>
        </p:nvCxnSpPr>
        <p:spPr>
          <a:xfrm flipH="1" flipV="1">
            <a:off x="3563888" y="5013176"/>
            <a:ext cx="432048" cy="576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6060" y="332656"/>
            <a:ext cx="7429499" cy="1080120"/>
          </a:xfrm>
        </p:spPr>
        <p:txBody>
          <a:bodyPr>
            <a:normAutofit/>
          </a:bodyPr>
          <a:lstStyle/>
          <a:p>
            <a:pPr algn="ctr"/>
            <a:r>
              <a:rPr lang="cs-CZ" sz="4400" b="1" cap="none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Procvičování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5112568"/>
          </a:xfrm>
        </p:spPr>
        <p:txBody>
          <a:bodyPr/>
          <a:lstStyle/>
          <a:p>
            <a:r>
              <a:rPr lang="cs-CZ" sz="24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Těším se,  že dnešní večeře bude kulinářským zážitkem a že si pochutnám.</a:t>
            </a:r>
          </a:p>
          <a:p>
            <a:pPr>
              <a:buNone/>
            </a:pPr>
            <a:endParaRPr lang="cs-CZ" sz="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400" b="1" i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Znázorni souvětí graficky, urči počet vět, poměr mezi </a:t>
            </a:r>
          </a:p>
          <a:p>
            <a:pPr>
              <a:buNone/>
            </a:pPr>
            <a:r>
              <a:rPr lang="cs-CZ" sz="2400" b="1" i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větami hlavními nebo vedlejšími (pokud je to možné), druh VV  a </a:t>
            </a:r>
          </a:p>
          <a:p>
            <a:pPr>
              <a:buNone/>
            </a:pPr>
            <a:r>
              <a:rPr lang="cs-CZ" sz="2400" b="1" i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druh souvětí.</a:t>
            </a:r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/>
              <a:t>		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1104" y="4437112"/>
            <a:ext cx="5270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	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1 VH 	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že 2VV a že 3 VV</a:t>
            </a: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832172" y="4293096"/>
            <a:ext cx="30432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2. a 3. VV – slučovací</a:t>
            </a:r>
          </a:p>
          <a:p>
            <a:pPr marL="342900" indent="-342900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2. a 3. VV – předmětné</a:t>
            </a:r>
          </a:p>
          <a:p>
            <a:pPr marL="342900" indent="-342900"/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souvětí podřadné</a:t>
            </a:r>
          </a:p>
        </p:txBody>
      </p:sp>
      <p:sp>
        <p:nvSpPr>
          <p:cNvPr id="9" name="Pravá složená závorka 8">
            <a:extLst>
              <a:ext uri="{FF2B5EF4-FFF2-40B4-BE49-F238E27FC236}">
                <a16:creationId xmlns:a16="http://schemas.microsoft.com/office/drawing/2014/main" id="{11EFD6B7-7D82-4E24-A550-51F70951FCA9}"/>
              </a:ext>
            </a:extLst>
          </p:cNvPr>
          <p:cNvSpPr/>
          <p:nvPr/>
        </p:nvSpPr>
        <p:spPr>
          <a:xfrm rot="16200000">
            <a:off x="2339417" y="4413969"/>
            <a:ext cx="355977" cy="244826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1F440BB8-6798-4FCA-9174-6B2AC92D6607}"/>
              </a:ext>
            </a:extLst>
          </p:cNvPr>
          <p:cNvCxnSpPr>
            <a:cxnSpLocks/>
          </p:cNvCxnSpPr>
          <p:nvPr/>
        </p:nvCxnSpPr>
        <p:spPr>
          <a:xfrm flipH="1" flipV="1">
            <a:off x="1288440" y="4788625"/>
            <a:ext cx="1141338" cy="6565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6060" y="260649"/>
            <a:ext cx="7429499" cy="1008112"/>
          </a:xfrm>
        </p:spPr>
        <p:txBody>
          <a:bodyPr>
            <a:normAutofit/>
          </a:bodyPr>
          <a:lstStyle/>
          <a:p>
            <a:pPr algn="ctr"/>
            <a:r>
              <a:rPr lang="cs-CZ" sz="4400" b="1" cap="none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Procvičování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040560"/>
          </a:xfrm>
        </p:spPr>
        <p:txBody>
          <a:bodyPr/>
          <a:lstStyle/>
          <a:p>
            <a:r>
              <a:rPr lang="cs-CZ" sz="2400" b="1" cap="none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Přišel člověk, který se mi nelíbil, a tak jsem mu řekla,  že by měl odejít.</a:t>
            </a:r>
            <a:endParaRPr lang="cs-CZ" sz="800" cap="none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400" b="1" i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Znázorni souvětí graficky, urči počet vět, poměr mezi </a:t>
            </a:r>
          </a:p>
          <a:p>
            <a:pPr>
              <a:buNone/>
            </a:pPr>
            <a:r>
              <a:rPr lang="cs-CZ" sz="2400" b="1" i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větami hlavními nebo vedlejšími (pokud je to možné), druh VV  a </a:t>
            </a:r>
          </a:p>
          <a:p>
            <a:pPr>
              <a:buNone/>
            </a:pPr>
            <a:r>
              <a:rPr lang="cs-CZ" sz="2400" b="1" i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druh souvětí.</a:t>
            </a:r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/>
              <a:t>		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-34920" y="4541547"/>
            <a:ext cx="56166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	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1 VH,    a tak   3 VH	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který 2VV   že 4VV</a:t>
            </a: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86134" y="4370184"/>
            <a:ext cx="306333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1. a 3. VH – důsledkový</a:t>
            </a:r>
          </a:p>
          <a:p>
            <a:pPr marL="342900" indent="-342900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2. VV – přívlastková</a:t>
            </a:r>
          </a:p>
          <a:p>
            <a:pPr marL="342900" indent="-342900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4. VV – předmětná</a:t>
            </a:r>
          </a:p>
          <a:p>
            <a:pPr marL="342900" indent="-342900"/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souvětí souřadné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CF1FA4DC-8F5B-4893-A44F-A083DDEDD67D}"/>
              </a:ext>
            </a:extLst>
          </p:cNvPr>
          <p:cNvCxnSpPr>
            <a:cxnSpLocks/>
          </p:cNvCxnSpPr>
          <p:nvPr/>
        </p:nvCxnSpPr>
        <p:spPr>
          <a:xfrm flipH="1" flipV="1">
            <a:off x="1207101" y="5013176"/>
            <a:ext cx="748001" cy="5040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225BDFE7-4107-4403-A47B-E070F6D8962B}"/>
              </a:ext>
            </a:extLst>
          </p:cNvPr>
          <p:cNvCxnSpPr>
            <a:cxnSpLocks/>
          </p:cNvCxnSpPr>
          <p:nvPr/>
        </p:nvCxnSpPr>
        <p:spPr>
          <a:xfrm flipH="1" flipV="1">
            <a:off x="2766667" y="5013176"/>
            <a:ext cx="694020" cy="5040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theme1.xml><?xml version="1.0" encoding="utf-8"?>
<a:theme xmlns:a="http://schemas.openxmlformats.org/drawingml/2006/main" name="Kapka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</TotalTime>
  <Words>333</Words>
  <Application>Microsoft Office PowerPoint</Application>
  <PresentationFormat>Předvádění na obrazovce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Tw Cen MT</vt:lpstr>
      <vt:lpstr>Kapka</vt:lpstr>
      <vt:lpstr>Složité souvětí</vt:lpstr>
      <vt:lpstr>Složité souvětí</vt:lpstr>
      <vt:lpstr>Postup</vt:lpstr>
      <vt:lpstr>Procvičování</vt:lpstr>
      <vt:lpstr>Procvičování</vt:lpstr>
      <vt:lpstr>Procvičování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Složité souvětí</dc:title>
  <dc:creator>Martina</dc:creator>
  <cp:lastModifiedBy>Světluše Pospíšilová</cp:lastModifiedBy>
  <cp:revision>15</cp:revision>
  <dcterms:created xsi:type="dcterms:W3CDTF">2010-10-07T15:43:10Z</dcterms:created>
  <dcterms:modified xsi:type="dcterms:W3CDTF">2021-04-20T18:07:53Z</dcterms:modified>
</cp:coreProperties>
</file>